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9" r:id="rId4"/>
    <p:sldId id="272" r:id="rId5"/>
    <p:sldId id="261" r:id="rId6"/>
    <p:sldId id="270" r:id="rId7"/>
    <p:sldId id="262" r:id="rId8"/>
    <p:sldId id="271" r:id="rId9"/>
    <p:sldId id="274" r:id="rId10"/>
    <p:sldId id="260" r:id="rId11"/>
    <p:sldId id="263" r:id="rId12"/>
    <p:sldId id="264" r:id="rId13"/>
    <p:sldId id="265" r:id="rId14"/>
    <p:sldId id="266"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AA8B22-328F-4E29-86D2-7DF08FF03E35}" v="5" dt="2018-09-13T19:26:08.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034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5350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500617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8513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45742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0133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088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9626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6551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5818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718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902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1171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143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59478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7276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9/13/2018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0324456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BEB8F-8437-4051-96A9-3369B982749F}"/>
              </a:ext>
            </a:extLst>
          </p:cNvPr>
          <p:cNvSpPr txBox="1"/>
          <p:nvPr/>
        </p:nvSpPr>
        <p:spPr>
          <a:xfrm>
            <a:off x="316302" y="181155"/>
            <a:ext cx="889958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3200" b="1" u="sng" spc="50">
                <a:solidFill>
                  <a:schemeClr val="accent2"/>
                </a:solidFill>
                <a:latin typeface="Adobe Caslon Pro Bold"/>
              </a:rPr>
              <a:t> SUMMER  TRAINING PRESENTATION</a:t>
            </a:r>
          </a:p>
        </p:txBody>
      </p:sp>
      <p:sp>
        <p:nvSpPr>
          <p:cNvPr id="7" name="TextBox 6">
            <a:extLst>
              <a:ext uri="{FF2B5EF4-FFF2-40B4-BE49-F238E27FC236}">
                <a16:creationId xmlns:a16="http://schemas.microsoft.com/office/drawing/2014/main" id="{46DF1219-4BDF-475C-84A3-75495BF4B2B3}"/>
              </a:ext>
            </a:extLst>
          </p:cNvPr>
          <p:cNvSpPr txBox="1"/>
          <p:nvPr/>
        </p:nvSpPr>
        <p:spPr>
          <a:xfrm>
            <a:off x="1869057" y="927408"/>
            <a:ext cx="6096000" cy="16312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dobe Garamond Pro"/>
              </a:rPr>
              <a:t>WEB APPLICATION </a:t>
            </a:r>
          </a:p>
          <a:p>
            <a:pPr algn="ctr"/>
            <a:r>
              <a:rPr lang="en-US" sz="2000" b="1">
                <a:latin typeface="Adobe Garamond Pro"/>
              </a:rPr>
              <a:t>ON </a:t>
            </a:r>
          </a:p>
          <a:p>
            <a:pPr algn="ctr"/>
            <a:r>
              <a:rPr lang="en-US" sz="2000" b="1">
                <a:latin typeface="Adobe Garamond Pro"/>
              </a:rPr>
              <a:t>RWA COMPLAINT MANAGEMENT SYSTEM</a:t>
            </a:r>
          </a:p>
          <a:p>
            <a:pPr algn="ctr"/>
            <a:r>
              <a:rPr lang="en-US" sz="2000" b="1">
                <a:latin typeface="Adobe Garamond Pro"/>
              </a:rPr>
              <a:t>AT </a:t>
            </a:r>
          </a:p>
          <a:p>
            <a:pPr algn="ctr"/>
            <a:r>
              <a:rPr lang="en-US" sz="2000" b="1">
                <a:latin typeface="Adobe Garamond Pro"/>
              </a:rPr>
              <a:t>ALL INDIA RADIO</a:t>
            </a:r>
            <a:r>
              <a:rPr lang="en-US" sz="2000">
                <a:latin typeface="Adobe Garamond Pro"/>
              </a:rPr>
              <a:t> </a:t>
            </a:r>
          </a:p>
        </p:txBody>
      </p:sp>
      <p:sp>
        <p:nvSpPr>
          <p:cNvPr id="10" name="TextBox 9">
            <a:extLst>
              <a:ext uri="{FF2B5EF4-FFF2-40B4-BE49-F238E27FC236}">
                <a16:creationId xmlns:a16="http://schemas.microsoft.com/office/drawing/2014/main" id="{1D8C2879-6750-46EF-B054-BEFB6B1DFD0B}"/>
              </a:ext>
            </a:extLst>
          </p:cNvPr>
          <p:cNvSpPr txBox="1"/>
          <p:nvPr/>
        </p:nvSpPr>
        <p:spPr>
          <a:xfrm>
            <a:off x="568305" y="5155863"/>
            <a:ext cx="2842381"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dobe Heiti Std R"/>
              </a:rPr>
              <a:t>SARTHAK  JAIN</a:t>
            </a:r>
          </a:p>
          <a:p>
            <a:r>
              <a:rPr lang="en-US" sz="2800">
                <a:latin typeface="Adobe Heiti Std R"/>
              </a:rPr>
              <a:t>09214802716</a:t>
            </a:r>
          </a:p>
          <a:p>
            <a:r>
              <a:rPr lang="en-US" sz="2800">
                <a:latin typeface="Adobe Heiti Std R"/>
              </a:rPr>
              <a:t>5-C-5 </a:t>
            </a:r>
          </a:p>
        </p:txBody>
      </p:sp>
      <p:pic>
        <p:nvPicPr>
          <p:cNvPr id="2" name="Picture 2">
            <a:extLst>
              <a:ext uri="{FF2B5EF4-FFF2-40B4-BE49-F238E27FC236}">
                <a16:creationId xmlns:a16="http://schemas.microsoft.com/office/drawing/2014/main" id="{268C0D9E-EE40-4B7C-A0C3-14C9D9D3A2EA}"/>
              </a:ext>
            </a:extLst>
          </p:cNvPr>
          <p:cNvPicPr>
            <a:picLocks noChangeAspect="1"/>
          </p:cNvPicPr>
          <p:nvPr/>
        </p:nvPicPr>
        <p:blipFill>
          <a:blip r:embed="rId2"/>
          <a:stretch>
            <a:fillRect/>
          </a:stretch>
        </p:blipFill>
        <p:spPr>
          <a:xfrm>
            <a:off x="1039435" y="2512105"/>
            <a:ext cx="2949726" cy="2314574"/>
          </a:xfrm>
          <a:prstGeom prst="rect">
            <a:avLst/>
          </a:prstGeom>
        </p:spPr>
      </p:pic>
      <p:pic>
        <p:nvPicPr>
          <p:cNvPr id="4" name="Picture 4">
            <a:extLst>
              <a:ext uri="{FF2B5EF4-FFF2-40B4-BE49-F238E27FC236}">
                <a16:creationId xmlns:a16="http://schemas.microsoft.com/office/drawing/2014/main" id="{2B789EDB-38CD-49D0-A69C-3E850A227913}"/>
              </a:ext>
            </a:extLst>
          </p:cNvPr>
          <p:cNvPicPr>
            <a:picLocks noChangeAspect="1"/>
          </p:cNvPicPr>
          <p:nvPr/>
        </p:nvPicPr>
        <p:blipFill>
          <a:blip r:embed="rId3"/>
          <a:stretch>
            <a:fillRect/>
          </a:stretch>
        </p:blipFill>
        <p:spPr>
          <a:xfrm>
            <a:off x="6485996" y="2618847"/>
            <a:ext cx="2733675" cy="2202391"/>
          </a:xfrm>
          <a:prstGeom prst="rect">
            <a:avLst/>
          </a:prstGeom>
        </p:spPr>
      </p:pic>
      <p:pic>
        <p:nvPicPr>
          <p:cNvPr id="3" name="Picture 4">
            <a:extLst>
              <a:ext uri="{FF2B5EF4-FFF2-40B4-BE49-F238E27FC236}">
                <a16:creationId xmlns:a16="http://schemas.microsoft.com/office/drawing/2014/main" id="{07605A4D-7514-423A-9C66-823602BD4C0B}"/>
              </a:ext>
            </a:extLst>
          </p:cNvPr>
          <p:cNvPicPr>
            <a:picLocks noChangeAspect="1"/>
          </p:cNvPicPr>
          <p:nvPr/>
        </p:nvPicPr>
        <p:blipFill>
          <a:blip r:embed="rId4"/>
          <a:stretch>
            <a:fillRect/>
          </a:stretch>
        </p:blipFill>
        <p:spPr>
          <a:xfrm>
            <a:off x="3986590" y="5016320"/>
            <a:ext cx="4763104" cy="167554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2758B-8815-4DE2-80B8-D3D87D5EDAEB}"/>
              </a:ext>
            </a:extLst>
          </p:cNvPr>
          <p:cNvSpPr txBox="1"/>
          <p:nvPr/>
        </p:nvSpPr>
        <p:spPr>
          <a:xfrm>
            <a:off x="389102" y="1214498"/>
            <a:ext cx="8612037" cy="535531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latin typeface="Arial Unicode MS"/>
              <a:ea typeface="Arial Unicode MS"/>
              <a:cs typeface="Arial Unicode MS"/>
            </a:endParaRPr>
          </a:p>
          <a:p>
            <a:pPr algn="just"/>
            <a:r>
              <a:rPr lang="en-US" sz="1600" dirty="0">
                <a:latin typeface="Arial Unicode MS"/>
                <a:ea typeface="Arial Unicode MS"/>
                <a:cs typeface="Arial Unicode MS"/>
              </a:rPr>
              <a:t>RWA COMPLAINT MANAGEMENT SYSTEM has been developed to provide the people involved with it to know about the day-to-day activities in their society. RWA COMPLAINT MANAGEMENT SYSTEM website has the following features:</a:t>
            </a:r>
            <a:endParaRPr lang="en-US" sz="1600"/>
          </a:p>
          <a:p>
            <a:pPr algn="just"/>
            <a:endParaRPr lang="en-IN" dirty="0"/>
          </a:p>
          <a:p>
            <a:pPr algn="just"/>
            <a:r>
              <a:rPr lang="en-US" sz="1600" dirty="0">
                <a:latin typeface="Arial Unicode MS"/>
                <a:ea typeface="Arial Unicode MS"/>
                <a:cs typeface="Arial Unicode MS"/>
              </a:rPr>
              <a:t>1. RWA COMPLAINT MANAGEMENT SYSTEM provides the facility to add members to the group anytime.</a:t>
            </a:r>
          </a:p>
          <a:p>
            <a:pPr algn="just"/>
            <a:endParaRPr lang="en-IN" dirty="0"/>
          </a:p>
          <a:p>
            <a:pPr algn="just"/>
            <a:r>
              <a:rPr lang="en-US" sz="1600" dirty="0">
                <a:latin typeface="Arial Unicode MS"/>
                <a:ea typeface="Arial Unicode MS"/>
                <a:cs typeface="Arial Unicode MS"/>
              </a:rPr>
              <a:t>2. RWA COMPLAINT MANAGEMENT SYSTEM provides admin with the option to check the designation of any member and change it if needed</a:t>
            </a:r>
          </a:p>
          <a:p>
            <a:pPr algn="just"/>
            <a:endParaRPr lang="en-IN" dirty="0"/>
          </a:p>
          <a:p>
            <a:pPr algn="just"/>
            <a:r>
              <a:rPr lang="en-US" sz="1600" dirty="0">
                <a:latin typeface="Arial Unicode MS"/>
                <a:ea typeface="Arial Unicode MS"/>
                <a:cs typeface="Arial Unicode MS"/>
              </a:rPr>
              <a:t>3. RWA COMPLAINT MANAGEMENT SYSTEM  allows members to upload relevant details of any event coming up.</a:t>
            </a:r>
          </a:p>
          <a:p>
            <a:pPr algn="just"/>
            <a:endParaRPr lang="en-US" dirty="0"/>
          </a:p>
          <a:p>
            <a:pPr algn="just"/>
            <a:r>
              <a:rPr lang="en-US" sz="1600" dirty="0">
                <a:latin typeface="Arial Unicode MS"/>
                <a:ea typeface="Arial Unicode MS"/>
                <a:cs typeface="Arial Unicode MS"/>
              </a:rPr>
              <a:t>4. We have a database that contains all the information of registered members like their name, address, designation, age, username and password for the account created. events and functions happening at colony.</a:t>
            </a:r>
          </a:p>
          <a:p>
            <a:pPr algn="just"/>
            <a:endParaRPr lang="en-IN" dirty="0"/>
          </a:p>
          <a:p>
            <a:pPr algn="just"/>
            <a:r>
              <a:rPr lang="en-US" sz="1600" dirty="0">
                <a:latin typeface="Arial Unicode MS"/>
                <a:ea typeface="Arial Unicode MS"/>
                <a:cs typeface="Arial Unicode MS"/>
              </a:rPr>
              <a:t>5.We also have another database designed that stores the information about the  complaints filed and their status by respective officers. </a:t>
            </a:r>
            <a:endParaRPr lang="en-US" sz="3200" dirty="0">
              <a:latin typeface="Arial Unicode MS"/>
              <a:ea typeface="Arial Unicode MS"/>
              <a:cs typeface="Arial Unicode MS"/>
            </a:endParaRPr>
          </a:p>
        </p:txBody>
      </p:sp>
      <p:pic>
        <p:nvPicPr>
          <p:cNvPr id="3" name="Picture 3">
            <a:extLst>
              <a:ext uri="{FF2B5EF4-FFF2-40B4-BE49-F238E27FC236}">
                <a16:creationId xmlns:a16="http://schemas.microsoft.com/office/drawing/2014/main" id="{C077554B-0609-467F-B2CD-E4DA6244C92B}"/>
              </a:ext>
            </a:extLst>
          </p:cNvPr>
          <p:cNvPicPr>
            <a:picLocks noChangeAspect="1"/>
          </p:cNvPicPr>
          <p:nvPr/>
        </p:nvPicPr>
        <p:blipFill>
          <a:blip r:embed="rId2"/>
          <a:stretch>
            <a:fillRect/>
          </a:stretch>
        </p:blipFill>
        <p:spPr>
          <a:xfrm>
            <a:off x="1845734" y="152054"/>
            <a:ext cx="5960531" cy="1038462"/>
          </a:xfrm>
          <a:prstGeom prst="rect">
            <a:avLst/>
          </a:prstGeom>
        </p:spPr>
      </p:pic>
    </p:spTree>
    <p:extLst>
      <p:ext uri="{BB962C8B-B14F-4D97-AF65-F5344CB8AC3E}">
        <p14:creationId xmlns:p14="http://schemas.microsoft.com/office/powerpoint/2010/main" val="118286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EF4A4BE-92CA-4F2E-B350-157DC2D3000B}"/>
              </a:ext>
            </a:extLst>
          </p:cNvPr>
          <p:cNvPicPr>
            <a:picLocks noChangeAspect="1"/>
          </p:cNvPicPr>
          <p:nvPr/>
        </p:nvPicPr>
        <p:blipFill>
          <a:blip r:embed="rId2"/>
          <a:stretch>
            <a:fillRect/>
          </a:stretch>
        </p:blipFill>
        <p:spPr>
          <a:xfrm>
            <a:off x="1069699" y="1884688"/>
            <a:ext cx="6398158" cy="4742589"/>
          </a:xfrm>
          <a:prstGeom prst="rect">
            <a:avLst/>
          </a:prstGeom>
        </p:spPr>
      </p:pic>
      <p:pic>
        <p:nvPicPr>
          <p:cNvPr id="4" name="Picture 4">
            <a:extLst>
              <a:ext uri="{FF2B5EF4-FFF2-40B4-BE49-F238E27FC236}">
                <a16:creationId xmlns:a16="http://schemas.microsoft.com/office/drawing/2014/main" id="{CC5E912A-58E1-47F0-BC67-BDD900D14FBE}"/>
              </a:ext>
            </a:extLst>
          </p:cNvPr>
          <p:cNvPicPr>
            <a:picLocks noChangeAspect="1"/>
          </p:cNvPicPr>
          <p:nvPr/>
        </p:nvPicPr>
        <p:blipFill>
          <a:blip r:embed="rId3"/>
          <a:stretch>
            <a:fillRect/>
          </a:stretch>
        </p:blipFill>
        <p:spPr>
          <a:xfrm>
            <a:off x="2123924" y="112410"/>
            <a:ext cx="4230915" cy="1371753"/>
          </a:xfrm>
          <a:prstGeom prst="rect">
            <a:avLst/>
          </a:prstGeom>
        </p:spPr>
      </p:pic>
    </p:spTree>
    <p:extLst>
      <p:ext uri="{BB962C8B-B14F-4D97-AF65-F5344CB8AC3E}">
        <p14:creationId xmlns:p14="http://schemas.microsoft.com/office/powerpoint/2010/main" val="340821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F43E49A-355A-410B-B4EE-E027CCEEBA53}"/>
              </a:ext>
            </a:extLst>
          </p:cNvPr>
          <p:cNvPicPr>
            <a:picLocks noChangeAspect="1"/>
          </p:cNvPicPr>
          <p:nvPr/>
        </p:nvPicPr>
        <p:blipFill>
          <a:blip r:embed="rId2"/>
          <a:stretch>
            <a:fillRect/>
          </a:stretch>
        </p:blipFill>
        <p:spPr>
          <a:xfrm>
            <a:off x="3929994" y="462986"/>
            <a:ext cx="5388633" cy="4437239"/>
          </a:xfrm>
          <a:prstGeom prst="rect">
            <a:avLst/>
          </a:prstGeom>
        </p:spPr>
      </p:pic>
      <p:pic>
        <p:nvPicPr>
          <p:cNvPr id="6" name="Picture 6">
            <a:extLst>
              <a:ext uri="{FF2B5EF4-FFF2-40B4-BE49-F238E27FC236}">
                <a16:creationId xmlns:a16="http://schemas.microsoft.com/office/drawing/2014/main" id="{0A04714C-8920-4ACF-BAF6-2645CAE62881}"/>
              </a:ext>
            </a:extLst>
          </p:cNvPr>
          <p:cNvPicPr>
            <a:picLocks noChangeAspect="1"/>
          </p:cNvPicPr>
          <p:nvPr/>
        </p:nvPicPr>
        <p:blipFill>
          <a:blip r:embed="rId3"/>
          <a:stretch>
            <a:fillRect/>
          </a:stretch>
        </p:blipFill>
        <p:spPr>
          <a:xfrm>
            <a:off x="4052543" y="4881760"/>
            <a:ext cx="5259237" cy="1331007"/>
          </a:xfrm>
          <a:prstGeom prst="rect">
            <a:avLst/>
          </a:prstGeom>
        </p:spPr>
      </p:pic>
      <p:sp>
        <p:nvSpPr>
          <p:cNvPr id="2" name="TextBox 1">
            <a:extLst>
              <a:ext uri="{FF2B5EF4-FFF2-40B4-BE49-F238E27FC236}">
                <a16:creationId xmlns:a16="http://schemas.microsoft.com/office/drawing/2014/main" id="{9698B4D7-A984-4CAC-BD5B-4EC5DF9DFA02}"/>
              </a:ext>
            </a:extLst>
          </p:cNvPr>
          <p:cNvSpPr txBox="1"/>
          <p:nvPr/>
        </p:nvSpPr>
        <p:spPr>
          <a:xfrm>
            <a:off x="520095" y="4226984"/>
            <a:ext cx="2673048"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u="sng" dirty="0">
                <a:latin typeface="Times New Roman"/>
                <a:cs typeface="Times New Roman"/>
              </a:rPr>
              <a:t>Signup</a:t>
            </a:r>
            <a:r>
              <a:rPr lang="en-US" sz="1600" dirty="0">
                <a:latin typeface="Times New Roman"/>
                <a:cs typeface="Times New Roman"/>
              </a:rPr>
              <a:t>: Sign up page allow a user to register themselves by entering personal details and creating    password.</a:t>
            </a:r>
          </a:p>
        </p:txBody>
      </p:sp>
      <p:pic>
        <p:nvPicPr>
          <p:cNvPr id="3" name="Picture 4">
            <a:extLst>
              <a:ext uri="{FF2B5EF4-FFF2-40B4-BE49-F238E27FC236}">
                <a16:creationId xmlns:a16="http://schemas.microsoft.com/office/drawing/2014/main" id="{0A56D41E-E9EF-41F5-B87F-773988D1B6AA}"/>
              </a:ext>
            </a:extLst>
          </p:cNvPr>
          <p:cNvPicPr>
            <a:picLocks noChangeAspect="1"/>
          </p:cNvPicPr>
          <p:nvPr/>
        </p:nvPicPr>
        <p:blipFill>
          <a:blip r:embed="rId4"/>
          <a:stretch>
            <a:fillRect/>
          </a:stretch>
        </p:blipFill>
        <p:spPr>
          <a:xfrm>
            <a:off x="382210" y="460828"/>
            <a:ext cx="2743200" cy="3323771"/>
          </a:xfrm>
          <a:prstGeom prst="rect">
            <a:avLst/>
          </a:prstGeom>
        </p:spPr>
      </p:pic>
    </p:spTree>
    <p:extLst>
      <p:ext uri="{BB962C8B-B14F-4D97-AF65-F5344CB8AC3E}">
        <p14:creationId xmlns:p14="http://schemas.microsoft.com/office/powerpoint/2010/main" val="450372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2EC5EF3D-F83F-4EE5-B565-961F24861E27}"/>
              </a:ext>
            </a:extLst>
          </p:cNvPr>
          <p:cNvPicPr>
            <a:picLocks noChangeAspect="1"/>
          </p:cNvPicPr>
          <p:nvPr/>
        </p:nvPicPr>
        <p:blipFill>
          <a:blip r:embed="rId2"/>
          <a:stretch>
            <a:fillRect/>
          </a:stretch>
        </p:blipFill>
        <p:spPr>
          <a:xfrm>
            <a:off x="1481365" y="2634455"/>
            <a:ext cx="6282568" cy="3915910"/>
          </a:xfrm>
          <a:prstGeom prst="rect">
            <a:avLst/>
          </a:prstGeom>
        </p:spPr>
      </p:pic>
      <p:sp>
        <p:nvSpPr>
          <p:cNvPr id="5" name="TextBox 4">
            <a:extLst>
              <a:ext uri="{FF2B5EF4-FFF2-40B4-BE49-F238E27FC236}">
                <a16:creationId xmlns:a16="http://schemas.microsoft.com/office/drawing/2014/main" id="{7EFD3901-8421-43C7-AE32-ABE315A56549}"/>
              </a:ext>
            </a:extLst>
          </p:cNvPr>
          <p:cNvSpPr txBox="1"/>
          <p:nvPr/>
        </p:nvSpPr>
        <p:spPr>
          <a:xfrm>
            <a:off x="1918608" y="1953078"/>
            <a:ext cx="4959049"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u="sng" dirty="0">
                <a:latin typeface="Times New Roman"/>
                <a:cs typeface="Times New Roman"/>
              </a:rPr>
              <a:t>Complaint</a:t>
            </a:r>
            <a:r>
              <a:rPr lang="en-US" sz="1400" dirty="0">
                <a:latin typeface="Times New Roman"/>
                <a:cs typeface="Times New Roman"/>
              </a:rPr>
              <a:t>: This page allows opens after successful log in and the user can register their complaints.</a:t>
            </a:r>
          </a:p>
        </p:txBody>
      </p:sp>
      <p:pic>
        <p:nvPicPr>
          <p:cNvPr id="2" name="Picture 3">
            <a:extLst>
              <a:ext uri="{FF2B5EF4-FFF2-40B4-BE49-F238E27FC236}">
                <a16:creationId xmlns:a16="http://schemas.microsoft.com/office/drawing/2014/main" id="{564FA73B-F9D8-4FB5-A92A-795BA0C5C465}"/>
              </a:ext>
            </a:extLst>
          </p:cNvPr>
          <p:cNvPicPr>
            <a:picLocks noChangeAspect="1"/>
          </p:cNvPicPr>
          <p:nvPr/>
        </p:nvPicPr>
        <p:blipFill>
          <a:blip r:embed="rId3"/>
          <a:stretch>
            <a:fillRect/>
          </a:stretch>
        </p:blipFill>
        <p:spPr>
          <a:xfrm>
            <a:off x="2873828" y="253758"/>
            <a:ext cx="3517295" cy="1476102"/>
          </a:xfrm>
          <a:prstGeom prst="rect">
            <a:avLst/>
          </a:prstGeom>
        </p:spPr>
      </p:pic>
    </p:spTree>
    <p:extLst>
      <p:ext uri="{BB962C8B-B14F-4D97-AF65-F5344CB8AC3E}">
        <p14:creationId xmlns:p14="http://schemas.microsoft.com/office/powerpoint/2010/main" val="3273490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AB6F1AC-3330-4EB4-9595-C893CFB38039}"/>
              </a:ext>
            </a:extLst>
          </p:cNvPr>
          <p:cNvPicPr>
            <a:picLocks noChangeAspect="1"/>
          </p:cNvPicPr>
          <p:nvPr/>
        </p:nvPicPr>
        <p:blipFill>
          <a:blip r:embed="rId2"/>
          <a:stretch>
            <a:fillRect/>
          </a:stretch>
        </p:blipFill>
        <p:spPr>
          <a:xfrm>
            <a:off x="986971" y="2176034"/>
            <a:ext cx="6444342" cy="4453266"/>
          </a:xfrm>
          <a:prstGeom prst="rect">
            <a:avLst/>
          </a:prstGeom>
        </p:spPr>
      </p:pic>
      <p:sp>
        <p:nvSpPr>
          <p:cNvPr id="7" name="TextBox 6">
            <a:extLst>
              <a:ext uri="{FF2B5EF4-FFF2-40B4-BE49-F238E27FC236}">
                <a16:creationId xmlns:a16="http://schemas.microsoft.com/office/drawing/2014/main" id="{D7513CBE-3A71-4995-A14B-4D4569F83EC7}"/>
              </a:ext>
            </a:extLst>
          </p:cNvPr>
          <p:cNvSpPr txBox="1"/>
          <p:nvPr/>
        </p:nvSpPr>
        <p:spPr>
          <a:xfrm>
            <a:off x="3707190" y="240091"/>
            <a:ext cx="3156857" cy="13542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u="sng" dirty="0">
                <a:latin typeface="Times New Roman"/>
                <a:cs typeface="Times New Roman"/>
              </a:rPr>
              <a:t>Complaint Status</a:t>
            </a:r>
            <a:r>
              <a:rPr lang="en-US" sz="1600" dirty="0">
                <a:latin typeface="Times New Roman"/>
                <a:cs typeface="Times New Roman"/>
              </a:rPr>
              <a:t>: complaint page shows the user their complaints list and the status of their complaint.</a:t>
            </a:r>
            <a:endParaRPr lang="en-US" dirty="0"/>
          </a:p>
          <a:p>
            <a:pPr algn="just"/>
            <a:endParaRPr lang="en-US" sz="1600" dirty="0">
              <a:latin typeface="Times New Roman"/>
              <a:cs typeface="Times New Roman"/>
            </a:endParaRPr>
          </a:p>
        </p:txBody>
      </p:sp>
      <p:pic>
        <p:nvPicPr>
          <p:cNvPr id="2" name="Picture 2">
            <a:extLst>
              <a:ext uri="{FF2B5EF4-FFF2-40B4-BE49-F238E27FC236}">
                <a16:creationId xmlns:a16="http://schemas.microsoft.com/office/drawing/2014/main" id="{E56BA946-BE48-414D-966E-BCA30AA50228}"/>
              </a:ext>
            </a:extLst>
          </p:cNvPr>
          <p:cNvPicPr>
            <a:picLocks noChangeAspect="1"/>
          </p:cNvPicPr>
          <p:nvPr/>
        </p:nvPicPr>
        <p:blipFill>
          <a:blip r:embed="rId3"/>
          <a:stretch>
            <a:fillRect/>
          </a:stretch>
        </p:blipFill>
        <p:spPr>
          <a:xfrm>
            <a:off x="1458686" y="5280"/>
            <a:ext cx="2041677" cy="2033537"/>
          </a:xfrm>
          <a:prstGeom prst="rect">
            <a:avLst/>
          </a:prstGeom>
        </p:spPr>
      </p:pic>
    </p:spTree>
    <p:extLst>
      <p:ext uri="{BB962C8B-B14F-4D97-AF65-F5344CB8AC3E}">
        <p14:creationId xmlns:p14="http://schemas.microsoft.com/office/powerpoint/2010/main" val="3866455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621FBF1-EA67-4B7A-9B18-507B26C7A5D2}"/>
              </a:ext>
            </a:extLst>
          </p:cNvPr>
          <p:cNvPicPr>
            <a:picLocks noChangeAspect="1"/>
          </p:cNvPicPr>
          <p:nvPr/>
        </p:nvPicPr>
        <p:blipFill>
          <a:blip r:embed="rId2"/>
          <a:stretch>
            <a:fillRect/>
          </a:stretch>
        </p:blipFill>
        <p:spPr>
          <a:xfrm>
            <a:off x="655608" y="1116473"/>
            <a:ext cx="7530860" cy="5604082"/>
          </a:xfrm>
          <a:prstGeom prst="rect">
            <a:avLst/>
          </a:prstGeom>
        </p:spPr>
      </p:pic>
      <p:pic>
        <p:nvPicPr>
          <p:cNvPr id="4" name="Picture 4">
            <a:extLst>
              <a:ext uri="{FF2B5EF4-FFF2-40B4-BE49-F238E27FC236}">
                <a16:creationId xmlns:a16="http://schemas.microsoft.com/office/drawing/2014/main" id="{6DB22844-D5DC-44D5-9A0C-347E485E1D84}"/>
              </a:ext>
            </a:extLst>
          </p:cNvPr>
          <p:cNvPicPr>
            <a:picLocks noChangeAspect="1"/>
          </p:cNvPicPr>
          <p:nvPr/>
        </p:nvPicPr>
        <p:blipFill rotWithShape="1">
          <a:blip r:embed="rId3"/>
          <a:srcRect t="31003" r="198" b="16717"/>
          <a:stretch/>
        </p:blipFill>
        <p:spPr>
          <a:xfrm>
            <a:off x="3164115" y="67174"/>
            <a:ext cx="3081874" cy="1063706"/>
          </a:xfrm>
          <a:prstGeom prst="rect">
            <a:avLst/>
          </a:prstGeom>
        </p:spPr>
      </p:pic>
    </p:spTree>
    <p:extLst>
      <p:ext uri="{BB962C8B-B14F-4D97-AF65-F5344CB8AC3E}">
        <p14:creationId xmlns:p14="http://schemas.microsoft.com/office/powerpoint/2010/main" val="267050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34EF62-C2B0-49C6-955D-CB9240ACDE9A}"/>
              </a:ext>
            </a:extLst>
          </p:cNvPr>
          <p:cNvSpPr txBox="1"/>
          <p:nvPr/>
        </p:nvSpPr>
        <p:spPr>
          <a:xfrm>
            <a:off x="709284" y="2941836"/>
            <a:ext cx="7691886" cy="37240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accent5">
                    <a:lumMod val="75000"/>
                  </a:schemeClr>
                </a:solidFill>
                <a:latin typeface="Comic Sans MS"/>
              </a:rPr>
              <a:t>What did we talk about?</a:t>
            </a:r>
          </a:p>
          <a:p>
            <a:pPr marL="342900" indent="-342900">
              <a:buFont typeface="Arial"/>
              <a:buChar char="•"/>
            </a:pPr>
            <a:r>
              <a:rPr lang="en-US" sz="2000" dirty="0">
                <a:latin typeface="Comic Sans MS"/>
              </a:rPr>
              <a:t>Work Place- company profile </a:t>
            </a:r>
            <a:endParaRPr lang="en-US" sz="2000" dirty="0">
              <a:latin typeface="Comic Sans MS"/>
              <a:cs typeface="Lucida Sans Unicode"/>
            </a:endParaRPr>
          </a:p>
          <a:p>
            <a:pPr marL="342900" indent="-342900">
              <a:buFont typeface="Arial"/>
              <a:buChar char="•"/>
            </a:pPr>
            <a:r>
              <a:rPr lang="en-US" sz="2000" dirty="0">
                <a:latin typeface="Comic Sans MS"/>
              </a:rPr>
              <a:t>Tasks performed</a:t>
            </a:r>
            <a:endParaRPr lang="en-US" sz="2000" dirty="0">
              <a:latin typeface="Comic Sans MS"/>
              <a:cs typeface="Lucida Sans Unicode"/>
            </a:endParaRPr>
          </a:p>
          <a:p>
            <a:pPr marL="342900" indent="-342900">
              <a:buFont typeface="Arial"/>
              <a:buChar char="•"/>
            </a:pPr>
            <a:r>
              <a:rPr lang="en-US" sz="2000" dirty="0">
                <a:latin typeface="Comic Sans MS"/>
                <a:cs typeface="Lucida Sans Unicode"/>
              </a:rPr>
              <a:t>Technologies used</a:t>
            </a:r>
          </a:p>
          <a:p>
            <a:endParaRPr lang="en-IN" sz="2000" dirty="0">
              <a:latin typeface="Comic Sans MS"/>
            </a:endParaRPr>
          </a:p>
          <a:p>
            <a:r>
              <a:rPr lang="en-US" sz="2800" b="1" dirty="0">
                <a:solidFill>
                  <a:schemeClr val="accent5">
                    <a:lumMod val="75000"/>
                  </a:schemeClr>
                </a:solidFill>
                <a:latin typeface="Comic Sans MS"/>
              </a:rPr>
              <a:t>What did I learn?</a:t>
            </a:r>
            <a:endParaRPr lang="en-US" sz="2800" b="1" dirty="0">
              <a:solidFill>
                <a:schemeClr val="accent5">
                  <a:lumMod val="75000"/>
                </a:schemeClr>
              </a:solidFill>
              <a:latin typeface="Comic Sans MS"/>
              <a:cs typeface="Lucida Sans Unicode"/>
            </a:endParaRPr>
          </a:p>
          <a:p>
            <a:pPr marL="342900" indent="-342900">
              <a:buFont typeface="Arial"/>
              <a:buChar char="•"/>
            </a:pPr>
            <a:r>
              <a:rPr lang="en-US" sz="2000" dirty="0">
                <a:latin typeface="Comic Sans MS"/>
              </a:rPr>
              <a:t>Technical job</a:t>
            </a:r>
          </a:p>
          <a:p>
            <a:pPr marL="342900" indent="-342900">
              <a:buFont typeface="Arial"/>
              <a:buChar char="•"/>
            </a:pPr>
            <a:r>
              <a:rPr lang="en-US" sz="2000" dirty="0">
                <a:latin typeface="Comic Sans MS"/>
              </a:rPr>
              <a:t>Office regulations</a:t>
            </a:r>
            <a:endParaRPr lang="en-US" sz="2000" dirty="0">
              <a:latin typeface="Comic Sans MS"/>
              <a:cs typeface="Lucida Sans Unicode"/>
            </a:endParaRPr>
          </a:p>
          <a:p>
            <a:pPr marL="342900" indent="-342900">
              <a:buFont typeface="Arial"/>
              <a:buChar char="•"/>
            </a:pPr>
            <a:r>
              <a:rPr lang="en-US" sz="2000" dirty="0">
                <a:latin typeface="Comic Sans MS"/>
              </a:rPr>
              <a:t>New technologies</a:t>
            </a:r>
            <a:r>
              <a:rPr lang="en-US" sz="2000" dirty="0">
                <a:latin typeface="Comic Sans MS"/>
                <a:cs typeface="Lucida Sans Unicode"/>
              </a:rPr>
              <a:t> in market</a:t>
            </a:r>
          </a:p>
          <a:p>
            <a:pPr marL="342900" indent="-342900">
              <a:buFont typeface="Arial"/>
              <a:buChar char="•"/>
            </a:pPr>
            <a:r>
              <a:rPr lang="en-US" sz="2000" dirty="0">
                <a:latin typeface="Comic Sans MS"/>
              </a:rPr>
              <a:t>Work culture </a:t>
            </a:r>
            <a:endParaRPr lang="en-US" sz="2000" dirty="0">
              <a:latin typeface="Comic Sans MS"/>
              <a:cs typeface="Lucida Sans Unicode"/>
            </a:endParaRPr>
          </a:p>
          <a:p>
            <a:pPr marL="342900" indent="-342900">
              <a:buFont typeface="Arial"/>
              <a:buChar char="•"/>
            </a:pPr>
            <a:r>
              <a:rPr lang="en-US" sz="2000" dirty="0">
                <a:latin typeface="Comic Sans MS"/>
              </a:rPr>
              <a:t>Timely submission before deadline</a:t>
            </a:r>
            <a:endParaRPr lang="en-US" sz="2000">
              <a:latin typeface="Comic Sans MS"/>
              <a:cs typeface="Lucida Sans Unicode"/>
            </a:endParaRPr>
          </a:p>
        </p:txBody>
      </p:sp>
      <p:pic>
        <p:nvPicPr>
          <p:cNvPr id="4" name="Picture 4">
            <a:extLst>
              <a:ext uri="{FF2B5EF4-FFF2-40B4-BE49-F238E27FC236}">
                <a16:creationId xmlns:a16="http://schemas.microsoft.com/office/drawing/2014/main" id="{2CF671FD-7E82-4BD9-B47D-734F84E38095}"/>
              </a:ext>
            </a:extLst>
          </p:cNvPr>
          <p:cNvPicPr>
            <a:picLocks noChangeAspect="1"/>
          </p:cNvPicPr>
          <p:nvPr/>
        </p:nvPicPr>
        <p:blipFill rotWithShape="1">
          <a:blip r:embed="rId2"/>
          <a:srcRect l="737" t="7614" b="6276"/>
          <a:stretch/>
        </p:blipFill>
        <p:spPr>
          <a:xfrm>
            <a:off x="2644019" y="193525"/>
            <a:ext cx="4884075" cy="2493344"/>
          </a:xfrm>
          <a:prstGeom prst="rect">
            <a:avLst/>
          </a:prstGeom>
        </p:spPr>
      </p:pic>
    </p:spTree>
    <p:extLst>
      <p:ext uri="{BB962C8B-B14F-4D97-AF65-F5344CB8AC3E}">
        <p14:creationId xmlns:p14="http://schemas.microsoft.com/office/powerpoint/2010/main" val="3983641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1239799-80AE-4298-BDDE-F0C2F1E7A48D}"/>
              </a:ext>
            </a:extLst>
          </p:cNvPr>
          <p:cNvPicPr>
            <a:picLocks noChangeAspect="1"/>
          </p:cNvPicPr>
          <p:nvPr/>
        </p:nvPicPr>
        <p:blipFill rotWithShape="1">
          <a:blip r:embed="rId2"/>
          <a:srcRect l="10661" t="23106" r="5970" b="21591"/>
          <a:stretch/>
        </p:blipFill>
        <p:spPr>
          <a:xfrm>
            <a:off x="1289353" y="249316"/>
            <a:ext cx="6976943" cy="2598972"/>
          </a:xfrm>
          <a:prstGeom prst="rect">
            <a:avLst/>
          </a:prstGeom>
        </p:spPr>
      </p:pic>
      <p:pic>
        <p:nvPicPr>
          <p:cNvPr id="4" name="Picture 4">
            <a:extLst>
              <a:ext uri="{FF2B5EF4-FFF2-40B4-BE49-F238E27FC236}">
                <a16:creationId xmlns:a16="http://schemas.microsoft.com/office/drawing/2014/main" id="{6F6406FF-2243-43B4-A9C4-E10959E4791F}"/>
              </a:ext>
            </a:extLst>
          </p:cNvPr>
          <p:cNvPicPr>
            <a:picLocks noChangeAspect="1"/>
          </p:cNvPicPr>
          <p:nvPr/>
        </p:nvPicPr>
        <p:blipFill rotWithShape="1">
          <a:blip r:embed="rId3"/>
          <a:srcRect l="10132" t="18584" r="8370" b="1770"/>
          <a:stretch/>
        </p:blipFill>
        <p:spPr>
          <a:xfrm>
            <a:off x="2934305" y="3218543"/>
            <a:ext cx="3408889" cy="3345995"/>
          </a:xfrm>
          <a:prstGeom prst="rect">
            <a:avLst/>
          </a:prstGeom>
        </p:spPr>
      </p:pic>
    </p:spTree>
    <p:extLst>
      <p:ext uri="{BB962C8B-B14F-4D97-AF65-F5344CB8AC3E}">
        <p14:creationId xmlns:p14="http://schemas.microsoft.com/office/powerpoint/2010/main" val="44504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E0DE771-5B1D-415C-8C68-8E9998347652}"/>
              </a:ext>
            </a:extLst>
          </p:cNvPr>
          <p:cNvPicPr>
            <a:picLocks noChangeAspect="1"/>
          </p:cNvPicPr>
          <p:nvPr/>
        </p:nvPicPr>
        <p:blipFill rotWithShape="1">
          <a:blip r:embed="rId2"/>
          <a:srcRect l="6952" t="4540" r="6417" b="2396"/>
          <a:stretch/>
        </p:blipFill>
        <p:spPr>
          <a:xfrm rot="16200000">
            <a:off x="2290627" y="364545"/>
            <a:ext cx="4859343" cy="7374084"/>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6">
            <a:extLst>
              <a:ext uri="{FF2B5EF4-FFF2-40B4-BE49-F238E27FC236}">
                <a16:creationId xmlns:a16="http://schemas.microsoft.com/office/drawing/2014/main" id="{D1062D6B-B71A-45EF-809A-8A335BD84243}"/>
              </a:ext>
            </a:extLst>
          </p:cNvPr>
          <p:cNvPicPr>
            <a:picLocks noChangeAspect="1"/>
          </p:cNvPicPr>
          <p:nvPr/>
        </p:nvPicPr>
        <p:blipFill rotWithShape="1">
          <a:blip r:embed="rId3"/>
          <a:srcRect l="5555" r="309" b="74856"/>
          <a:stretch/>
        </p:blipFill>
        <p:spPr>
          <a:xfrm>
            <a:off x="1543352" y="184089"/>
            <a:ext cx="6368925" cy="968597"/>
          </a:xfrm>
          <a:prstGeom prst="rect">
            <a:avLst/>
          </a:prstGeom>
        </p:spPr>
      </p:pic>
    </p:spTree>
    <p:extLst>
      <p:ext uri="{BB962C8B-B14F-4D97-AF65-F5344CB8AC3E}">
        <p14:creationId xmlns:p14="http://schemas.microsoft.com/office/powerpoint/2010/main" val="29640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AADEA-70BB-47CC-9FE2-41A04DE0F87E}"/>
              </a:ext>
            </a:extLst>
          </p:cNvPr>
          <p:cNvSpPr txBox="1"/>
          <p:nvPr/>
        </p:nvSpPr>
        <p:spPr>
          <a:xfrm>
            <a:off x="580543" y="2962346"/>
            <a:ext cx="8281358" cy="3416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Unicode MS"/>
                <a:ea typeface="Arial Unicode MS"/>
                <a:cs typeface="Arial Unicode MS"/>
              </a:rPr>
              <a:t>RWA Complaint Management System is a project that evolved from an idea to help the residents. The residents of Radio Colony, Kingsway Camp can a make an online complaint through our website. </a:t>
            </a:r>
            <a:endParaRPr lang="en-US" dirty="0"/>
          </a:p>
          <a:p>
            <a:endParaRPr lang="en-US" dirty="0">
              <a:latin typeface="Arial Unicode MS"/>
              <a:ea typeface="Arial Unicode MS"/>
              <a:cs typeface="Arial Unicode MS"/>
            </a:endParaRPr>
          </a:p>
          <a:p>
            <a:r>
              <a:rPr lang="en-US" dirty="0">
                <a:latin typeface="Arial Unicode MS"/>
                <a:ea typeface="Arial Unicode MS"/>
                <a:cs typeface="Arial Unicode MS"/>
              </a:rPr>
              <a:t>Here, the complaint are classified as Civil and Electrical . These different categories of complaint are taken care by two separate hierarchy of officers viz JE(E), AE(E).</a:t>
            </a:r>
          </a:p>
          <a:p>
            <a:r>
              <a:rPr lang="en-US" dirty="0">
                <a:latin typeface="Arial Unicode MS"/>
                <a:ea typeface="Arial Unicode MS"/>
                <a:cs typeface="Arial Unicode MS"/>
              </a:rPr>
              <a:t>	</a:t>
            </a:r>
          </a:p>
          <a:p>
            <a:r>
              <a:rPr lang="en-US" dirty="0">
                <a:latin typeface="Arial Unicode MS"/>
                <a:ea typeface="Arial Unicode MS"/>
                <a:cs typeface="Arial Unicode MS"/>
              </a:rPr>
              <a:t>RWA Complaint Management System in layman terms is a website consisting of multiple web pages that can be accessed and allows the user to connect to other residents of their colony  </a:t>
            </a:r>
          </a:p>
          <a:p>
            <a:endParaRPr lang="en-IN"/>
          </a:p>
        </p:txBody>
      </p:sp>
      <p:pic>
        <p:nvPicPr>
          <p:cNvPr id="3" name="Picture 3">
            <a:extLst>
              <a:ext uri="{FF2B5EF4-FFF2-40B4-BE49-F238E27FC236}">
                <a16:creationId xmlns:a16="http://schemas.microsoft.com/office/drawing/2014/main" id="{7E176738-F9FC-4512-BA3B-3A07D3E8E521}"/>
              </a:ext>
            </a:extLst>
          </p:cNvPr>
          <p:cNvPicPr>
            <a:picLocks noChangeAspect="1"/>
          </p:cNvPicPr>
          <p:nvPr/>
        </p:nvPicPr>
        <p:blipFill>
          <a:blip r:embed="rId2"/>
          <a:stretch>
            <a:fillRect/>
          </a:stretch>
        </p:blipFill>
        <p:spPr>
          <a:xfrm>
            <a:off x="2352221" y="398236"/>
            <a:ext cx="5230283" cy="2181980"/>
          </a:xfrm>
          <a:prstGeom prst="rect">
            <a:avLst/>
          </a:prstGeom>
        </p:spPr>
      </p:pic>
    </p:spTree>
    <p:extLst>
      <p:ext uri="{BB962C8B-B14F-4D97-AF65-F5344CB8AC3E}">
        <p14:creationId xmlns:p14="http://schemas.microsoft.com/office/powerpoint/2010/main" val="412259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60F92DB-EF84-4A3D-A339-9526DF265E6E}"/>
              </a:ext>
            </a:extLst>
          </p:cNvPr>
          <p:cNvPicPr>
            <a:picLocks noChangeAspect="1"/>
          </p:cNvPicPr>
          <p:nvPr/>
        </p:nvPicPr>
        <p:blipFill>
          <a:blip r:embed="rId2"/>
          <a:stretch>
            <a:fillRect/>
          </a:stretch>
        </p:blipFill>
        <p:spPr>
          <a:xfrm>
            <a:off x="999067" y="1686757"/>
            <a:ext cx="3526366" cy="1313391"/>
          </a:xfrm>
          <a:prstGeom prst="rect">
            <a:avLst/>
          </a:prstGeom>
        </p:spPr>
      </p:pic>
      <p:pic>
        <p:nvPicPr>
          <p:cNvPr id="4" name="Picture 4">
            <a:extLst>
              <a:ext uri="{FF2B5EF4-FFF2-40B4-BE49-F238E27FC236}">
                <a16:creationId xmlns:a16="http://schemas.microsoft.com/office/drawing/2014/main" id="{CDDB4870-6679-4D70-8876-309E22F4B3CB}"/>
              </a:ext>
            </a:extLst>
          </p:cNvPr>
          <p:cNvPicPr>
            <a:picLocks noChangeAspect="1"/>
          </p:cNvPicPr>
          <p:nvPr/>
        </p:nvPicPr>
        <p:blipFill>
          <a:blip r:embed="rId3"/>
          <a:stretch>
            <a:fillRect/>
          </a:stretch>
        </p:blipFill>
        <p:spPr>
          <a:xfrm>
            <a:off x="5391149" y="1685746"/>
            <a:ext cx="2976033" cy="1315414"/>
          </a:xfrm>
          <a:prstGeom prst="rect">
            <a:avLst/>
          </a:prstGeom>
        </p:spPr>
      </p:pic>
      <p:pic>
        <p:nvPicPr>
          <p:cNvPr id="3" name="Picture 4">
            <a:extLst>
              <a:ext uri="{FF2B5EF4-FFF2-40B4-BE49-F238E27FC236}">
                <a16:creationId xmlns:a16="http://schemas.microsoft.com/office/drawing/2014/main" id="{15F12C02-0E3D-4FE7-99D0-266AFCB0A8F7}"/>
              </a:ext>
            </a:extLst>
          </p:cNvPr>
          <p:cNvPicPr>
            <a:picLocks noChangeAspect="1"/>
          </p:cNvPicPr>
          <p:nvPr/>
        </p:nvPicPr>
        <p:blipFill>
          <a:blip r:embed="rId4"/>
          <a:stretch>
            <a:fillRect/>
          </a:stretch>
        </p:blipFill>
        <p:spPr>
          <a:xfrm>
            <a:off x="999066" y="3386941"/>
            <a:ext cx="3600450" cy="1329929"/>
          </a:xfrm>
          <a:prstGeom prst="rect">
            <a:avLst/>
          </a:prstGeom>
        </p:spPr>
      </p:pic>
      <p:pic>
        <p:nvPicPr>
          <p:cNvPr id="7" name="Picture 7">
            <a:extLst>
              <a:ext uri="{FF2B5EF4-FFF2-40B4-BE49-F238E27FC236}">
                <a16:creationId xmlns:a16="http://schemas.microsoft.com/office/drawing/2014/main" id="{77D2227E-BE92-49C8-B787-D17B69BF9D73}"/>
              </a:ext>
            </a:extLst>
          </p:cNvPr>
          <p:cNvPicPr>
            <a:picLocks noChangeAspect="1"/>
          </p:cNvPicPr>
          <p:nvPr/>
        </p:nvPicPr>
        <p:blipFill>
          <a:blip r:embed="rId5"/>
          <a:stretch>
            <a:fillRect/>
          </a:stretch>
        </p:blipFill>
        <p:spPr>
          <a:xfrm>
            <a:off x="999067" y="4989047"/>
            <a:ext cx="3092450" cy="1302227"/>
          </a:xfrm>
          <a:prstGeom prst="rect">
            <a:avLst/>
          </a:prstGeom>
        </p:spPr>
      </p:pic>
      <p:pic>
        <p:nvPicPr>
          <p:cNvPr id="9" name="Picture 9">
            <a:extLst>
              <a:ext uri="{FF2B5EF4-FFF2-40B4-BE49-F238E27FC236}">
                <a16:creationId xmlns:a16="http://schemas.microsoft.com/office/drawing/2014/main" id="{107B3224-0103-4021-8693-93F26CFA7A20}"/>
              </a:ext>
            </a:extLst>
          </p:cNvPr>
          <p:cNvPicPr>
            <a:picLocks noChangeAspect="1"/>
          </p:cNvPicPr>
          <p:nvPr/>
        </p:nvPicPr>
        <p:blipFill>
          <a:blip r:embed="rId6"/>
          <a:stretch>
            <a:fillRect/>
          </a:stretch>
        </p:blipFill>
        <p:spPr>
          <a:xfrm>
            <a:off x="5391151" y="4964490"/>
            <a:ext cx="2976032" cy="1301447"/>
          </a:xfrm>
          <a:prstGeom prst="rect">
            <a:avLst/>
          </a:prstGeom>
        </p:spPr>
      </p:pic>
      <p:pic>
        <p:nvPicPr>
          <p:cNvPr id="11" name="Picture 11">
            <a:extLst>
              <a:ext uri="{FF2B5EF4-FFF2-40B4-BE49-F238E27FC236}">
                <a16:creationId xmlns:a16="http://schemas.microsoft.com/office/drawing/2014/main" id="{282E8537-189B-419B-87CF-31D2AC3BEDB1}"/>
              </a:ext>
            </a:extLst>
          </p:cNvPr>
          <p:cNvPicPr>
            <a:picLocks noChangeAspect="1"/>
          </p:cNvPicPr>
          <p:nvPr/>
        </p:nvPicPr>
        <p:blipFill>
          <a:blip r:embed="rId7"/>
          <a:stretch>
            <a:fillRect/>
          </a:stretch>
        </p:blipFill>
        <p:spPr>
          <a:xfrm>
            <a:off x="5510590" y="3481010"/>
            <a:ext cx="2743200" cy="1371600"/>
          </a:xfrm>
          <a:prstGeom prst="rect">
            <a:avLst/>
          </a:prstGeom>
        </p:spPr>
      </p:pic>
      <p:pic>
        <p:nvPicPr>
          <p:cNvPr id="13" name="Picture 13">
            <a:extLst>
              <a:ext uri="{FF2B5EF4-FFF2-40B4-BE49-F238E27FC236}">
                <a16:creationId xmlns:a16="http://schemas.microsoft.com/office/drawing/2014/main" id="{5B643041-4320-48ED-9D52-4B8863E7D146}"/>
              </a:ext>
            </a:extLst>
          </p:cNvPr>
          <p:cNvPicPr>
            <a:picLocks noChangeAspect="1"/>
          </p:cNvPicPr>
          <p:nvPr/>
        </p:nvPicPr>
        <p:blipFill rotWithShape="1">
          <a:blip r:embed="rId8"/>
          <a:srcRect t="11724" r="97" b="67759"/>
          <a:stretch/>
        </p:blipFill>
        <p:spPr>
          <a:xfrm>
            <a:off x="2547257" y="238426"/>
            <a:ext cx="5005012" cy="1029525"/>
          </a:xfrm>
          <a:prstGeom prst="rect">
            <a:avLst/>
          </a:prstGeom>
        </p:spPr>
      </p:pic>
    </p:spTree>
    <p:extLst>
      <p:ext uri="{BB962C8B-B14F-4D97-AF65-F5344CB8AC3E}">
        <p14:creationId xmlns:p14="http://schemas.microsoft.com/office/powerpoint/2010/main" val="123337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D3CB24F-066B-4BAF-B985-82EA1AB52B52}"/>
              </a:ext>
            </a:extLst>
          </p:cNvPr>
          <p:cNvPicPr>
            <a:picLocks noChangeAspect="1"/>
          </p:cNvPicPr>
          <p:nvPr/>
        </p:nvPicPr>
        <p:blipFill>
          <a:blip r:embed="rId2"/>
          <a:stretch>
            <a:fillRect/>
          </a:stretch>
        </p:blipFill>
        <p:spPr>
          <a:xfrm>
            <a:off x="463453" y="212108"/>
            <a:ext cx="8692230" cy="6250642"/>
          </a:xfrm>
          <a:prstGeom prst="rect">
            <a:avLst/>
          </a:prstGeom>
        </p:spPr>
      </p:pic>
    </p:spTree>
    <p:extLst>
      <p:ext uri="{BB962C8B-B14F-4D97-AF65-F5344CB8AC3E}">
        <p14:creationId xmlns:p14="http://schemas.microsoft.com/office/powerpoint/2010/main" val="241280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EE84457-50D7-44AD-AF99-EE4CFC318879}"/>
              </a:ext>
            </a:extLst>
          </p:cNvPr>
          <p:cNvPicPr>
            <a:picLocks noChangeAspect="1"/>
          </p:cNvPicPr>
          <p:nvPr/>
        </p:nvPicPr>
        <p:blipFill rotWithShape="1">
          <a:blip r:embed="rId2"/>
          <a:srcRect l="5743" t="18033" r="10811" b="17486"/>
          <a:stretch/>
        </p:blipFill>
        <p:spPr>
          <a:xfrm>
            <a:off x="1650698" y="3434336"/>
            <a:ext cx="5930189" cy="2858426"/>
          </a:xfrm>
          <a:prstGeom prst="rect">
            <a:avLst/>
          </a:prstGeom>
        </p:spPr>
      </p:pic>
      <p:sp>
        <p:nvSpPr>
          <p:cNvPr id="3" name="TextBox 2">
            <a:extLst>
              <a:ext uri="{FF2B5EF4-FFF2-40B4-BE49-F238E27FC236}">
                <a16:creationId xmlns:a16="http://schemas.microsoft.com/office/drawing/2014/main" id="{9E12C3A9-78A5-4B5E-8FB9-248C6F24C7BD}"/>
              </a:ext>
            </a:extLst>
          </p:cNvPr>
          <p:cNvSpPr txBox="1"/>
          <p:nvPr/>
        </p:nvSpPr>
        <p:spPr>
          <a:xfrm>
            <a:off x="671285" y="344413"/>
            <a:ext cx="8490857" cy="29238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dirty="0"/>
              <a:t>MVC Architecture</a:t>
            </a:r>
          </a:p>
          <a:p>
            <a:endParaRPr lang="en-US" sz="2000" dirty="0"/>
          </a:p>
          <a:p>
            <a:endParaRPr lang="en-US" sz="2000" dirty="0"/>
          </a:p>
          <a:p>
            <a:r>
              <a:rPr lang="en-US" sz="2000" dirty="0"/>
              <a:t>1.Faster development process</a:t>
            </a:r>
          </a:p>
          <a:p>
            <a:r>
              <a:rPr lang="en-US" sz="2000" dirty="0"/>
              <a:t>2.Ability to provide multiple views</a:t>
            </a:r>
          </a:p>
          <a:p>
            <a:r>
              <a:rPr lang="en-US" sz="2000" dirty="0"/>
              <a:t>3.Support for asynchronous technique</a:t>
            </a:r>
          </a:p>
          <a:p>
            <a:r>
              <a:rPr lang="en-US" sz="2000" dirty="0"/>
              <a:t>4.Modification does not affect the entire model</a:t>
            </a:r>
          </a:p>
          <a:p>
            <a:r>
              <a:rPr lang="en-US" sz="2000" dirty="0"/>
              <a:t>5.MVC model returns the data without formatting</a:t>
            </a:r>
          </a:p>
          <a:p>
            <a:r>
              <a:rPr lang="en-US" sz="2000" dirty="0"/>
              <a:t>6.SEO friendly Development platform</a:t>
            </a:r>
          </a:p>
        </p:txBody>
      </p:sp>
      <p:pic>
        <p:nvPicPr>
          <p:cNvPr id="2" name="Picture 3">
            <a:extLst>
              <a:ext uri="{FF2B5EF4-FFF2-40B4-BE49-F238E27FC236}">
                <a16:creationId xmlns:a16="http://schemas.microsoft.com/office/drawing/2014/main" id="{F28E3E1E-C697-4BC1-9F42-CA970DD56309}"/>
              </a:ext>
            </a:extLst>
          </p:cNvPr>
          <p:cNvPicPr>
            <a:picLocks noChangeAspect="1"/>
          </p:cNvPicPr>
          <p:nvPr/>
        </p:nvPicPr>
        <p:blipFill rotWithShape="1">
          <a:blip r:embed="rId3"/>
          <a:srcRect r="-197" b="79265"/>
          <a:stretch/>
        </p:blipFill>
        <p:spPr>
          <a:xfrm>
            <a:off x="1685471" y="218528"/>
            <a:ext cx="5892504" cy="836064"/>
          </a:xfrm>
          <a:prstGeom prst="rect">
            <a:avLst/>
          </a:prstGeom>
        </p:spPr>
      </p:pic>
    </p:spTree>
    <p:extLst>
      <p:ext uri="{BB962C8B-B14F-4D97-AF65-F5344CB8AC3E}">
        <p14:creationId xmlns:p14="http://schemas.microsoft.com/office/powerpoint/2010/main" val="71274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4F5F4-14CC-4527-9980-1BAB970A0B6F}"/>
              </a:ext>
            </a:extLst>
          </p:cNvPr>
          <p:cNvSpPr txBox="1"/>
          <p:nvPr/>
        </p:nvSpPr>
        <p:spPr>
          <a:xfrm>
            <a:off x="560717" y="188001"/>
            <a:ext cx="8453886" cy="532453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dirty="0">
                <a:latin typeface="Adobe Caslon Pro Bold"/>
                <a:cs typeface="Times New Roman"/>
              </a:rPr>
              <a:t>Functionalities</a:t>
            </a:r>
          </a:p>
          <a:p>
            <a:endParaRPr lang="en-IN"/>
          </a:p>
          <a:p>
            <a:endParaRPr lang="en-IN" dirty="0">
              <a:latin typeface="Trebuchet MS"/>
              <a:cs typeface="Times New Roman"/>
            </a:endParaRPr>
          </a:p>
          <a:p>
            <a:endParaRPr lang="en-IN" dirty="0">
              <a:latin typeface="Trebuchet MS"/>
              <a:cs typeface="Times New Roman"/>
            </a:endParaRPr>
          </a:p>
          <a:p>
            <a:endParaRPr lang="en-IN" dirty="0">
              <a:latin typeface="Trebuchet MS"/>
              <a:cs typeface="Times New Roman"/>
            </a:endParaRPr>
          </a:p>
          <a:p>
            <a:pPr algn="just"/>
            <a:r>
              <a:rPr lang="en-US" sz="1600" b="1" dirty="0">
                <a:solidFill>
                  <a:srgbClr val="FF0000"/>
                </a:solidFill>
                <a:latin typeface="Adobe Caslon Pro Bold"/>
                <a:cs typeface="Times New Roman"/>
              </a:rPr>
              <a:t>Login Capabilities</a:t>
            </a:r>
            <a:r>
              <a:rPr lang="en-US" sz="1000" dirty="0">
                <a:solidFill>
                  <a:srgbClr val="FF0000"/>
                </a:solidFill>
                <a:latin typeface="Adobe Caslon Pro Bold"/>
                <a:cs typeface="Arial"/>
              </a:rPr>
              <a:t> </a:t>
            </a:r>
          </a:p>
          <a:p>
            <a:pPr algn="just"/>
            <a:r>
              <a:rPr lang="en-US" sz="1400" dirty="0">
                <a:latin typeface="Adobe Caslon Pro Bold"/>
                <a:cs typeface="Times New Roman"/>
              </a:rPr>
              <a:t> User must enter his username and password that he made during the registration procedure.</a:t>
            </a:r>
          </a:p>
          <a:p>
            <a:pPr algn="just"/>
            <a:endParaRPr lang="en-IN"/>
          </a:p>
          <a:p>
            <a:pPr algn="just"/>
            <a:r>
              <a:rPr lang="en-US" sz="1600" b="1" dirty="0">
                <a:solidFill>
                  <a:srgbClr val="FF0000"/>
                </a:solidFill>
                <a:latin typeface="Adobe Caslon Pro Bold"/>
                <a:cs typeface="Times New Roman"/>
              </a:rPr>
              <a:t>Login Session</a:t>
            </a:r>
            <a:r>
              <a:rPr lang="en-US" sz="1000" dirty="0">
                <a:solidFill>
                  <a:srgbClr val="FF0000"/>
                </a:solidFill>
                <a:latin typeface="Adobe Caslon Pro Bold"/>
                <a:cs typeface="Arial"/>
              </a:rPr>
              <a:t> </a:t>
            </a:r>
          </a:p>
          <a:p>
            <a:pPr algn="just"/>
            <a:r>
              <a:rPr lang="en-US" sz="1400" dirty="0">
                <a:latin typeface="Adobe Caslon Pro Bold"/>
                <a:cs typeface="Times New Roman"/>
              </a:rPr>
              <a:t>The users can logout after being active on the site for a specific duration of time. This is a security layer that can be helpful in several scenarios.</a:t>
            </a:r>
          </a:p>
          <a:p>
            <a:pPr algn="just"/>
            <a:endParaRPr lang="en-IN"/>
          </a:p>
          <a:p>
            <a:pPr algn="just"/>
            <a:r>
              <a:rPr lang="en-US" sz="1600" b="1" dirty="0">
                <a:solidFill>
                  <a:srgbClr val="FF0000"/>
                </a:solidFill>
                <a:latin typeface="Adobe Caslon Pro Bold"/>
                <a:cs typeface="Times New Roman"/>
              </a:rPr>
              <a:t>Usability</a:t>
            </a:r>
            <a:r>
              <a:rPr lang="en-US" sz="1000" dirty="0">
                <a:solidFill>
                  <a:srgbClr val="FF0000"/>
                </a:solidFill>
                <a:latin typeface="Adobe Caslon Pro Bold"/>
                <a:cs typeface="Arial"/>
              </a:rPr>
              <a:t> </a:t>
            </a:r>
          </a:p>
          <a:p>
            <a:pPr algn="just"/>
            <a:r>
              <a:rPr lang="en-US" sz="1400" dirty="0">
                <a:latin typeface="Adobe Caslon Pro Bold"/>
                <a:cs typeface="Times New Roman"/>
              </a:rPr>
              <a:t>Users have to access the system from the Internet using browser. Since all concerned users are familiar with the general usage of browsers, no specific training is required.it is user friendly and self-explanatory.</a:t>
            </a:r>
          </a:p>
          <a:p>
            <a:pPr algn="just"/>
            <a:endParaRPr lang="en-IN"/>
          </a:p>
          <a:p>
            <a:pPr algn="just"/>
            <a:r>
              <a:rPr lang="en-US" sz="1600" b="1" dirty="0">
                <a:solidFill>
                  <a:srgbClr val="FF0000"/>
                </a:solidFill>
                <a:latin typeface="Adobe Caslon Pro Bold"/>
                <a:cs typeface="Times New Roman"/>
              </a:rPr>
              <a:t>Reliability</a:t>
            </a:r>
            <a:r>
              <a:rPr lang="en-US" sz="1400" dirty="0">
                <a:solidFill>
                  <a:srgbClr val="FF0000"/>
                </a:solidFill>
                <a:latin typeface="Adobe Caslon Pro Bold"/>
                <a:cs typeface="Times New Roman"/>
              </a:rPr>
              <a:t> </a:t>
            </a:r>
          </a:p>
          <a:p>
            <a:pPr algn="just"/>
            <a:r>
              <a:rPr lang="en-US" sz="1400" dirty="0">
                <a:latin typeface="Adobe Caslon Pro Bold"/>
                <a:cs typeface="Times New Roman"/>
              </a:rPr>
              <a:t>SYSTEM intends to be independent and fault-tolerant. When it comes to cyber </a:t>
            </a:r>
            <a:r>
              <a:rPr lang="en-GB" sz="1400" dirty="0">
                <a:latin typeface="Adobe Caslon Pro Bold"/>
                <a:cs typeface="Times New Roman"/>
              </a:rPr>
              <a:t>attacks</a:t>
            </a:r>
            <a:r>
              <a:rPr lang="en-US" sz="1400" dirty="0">
                <a:latin typeface="Adobe Caslon Pro Bold"/>
                <a:cs typeface="Times New Roman"/>
              </a:rPr>
              <a:t> and unethical hacking, we at RWA COMPLAINT MANAGEMENT SYSTEM aim to provide full proof security measures to counter attacks and prevent them from happening .</a:t>
            </a:r>
            <a:r>
              <a:rPr lang="en-US" sz="1000" dirty="0">
                <a:latin typeface="Adobe Caslon Pro Bold"/>
                <a:cs typeface="Arial"/>
              </a:rPr>
              <a:t> </a:t>
            </a:r>
          </a:p>
        </p:txBody>
      </p:sp>
      <p:pic>
        <p:nvPicPr>
          <p:cNvPr id="3" name="Picture 3">
            <a:extLst>
              <a:ext uri="{FF2B5EF4-FFF2-40B4-BE49-F238E27FC236}">
                <a16:creationId xmlns:a16="http://schemas.microsoft.com/office/drawing/2014/main" id="{10B8F6A5-F697-459A-9268-6E0C7B053519}"/>
              </a:ext>
            </a:extLst>
          </p:cNvPr>
          <p:cNvPicPr>
            <a:picLocks noChangeAspect="1"/>
          </p:cNvPicPr>
          <p:nvPr/>
        </p:nvPicPr>
        <p:blipFill>
          <a:blip r:embed="rId2"/>
          <a:stretch>
            <a:fillRect/>
          </a:stretch>
        </p:blipFill>
        <p:spPr>
          <a:xfrm>
            <a:off x="2842078" y="87363"/>
            <a:ext cx="4998961" cy="1198084"/>
          </a:xfrm>
          <a:prstGeom prst="rect">
            <a:avLst/>
          </a:prstGeom>
        </p:spPr>
      </p:pic>
    </p:spTree>
    <p:extLst>
      <p:ext uri="{BB962C8B-B14F-4D97-AF65-F5344CB8AC3E}">
        <p14:creationId xmlns:p14="http://schemas.microsoft.com/office/powerpoint/2010/main" val="301087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028E82-4FC4-4618-9DCC-E9B23382A4FF}"/>
              </a:ext>
            </a:extLst>
          </p:cNvPr>
          <p:cNvSpPr txBox="1"/>
          <p:nvPr/>
        </p:nvSpPr>
        <p:spPr>
          <a:xfrm>
            <a:off x="607786" y="1895626"/>
            <a:ext cx="8011583" cy="473975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b="1" u="sng" dirty="0">
              <a:latin typeface="Times New Roman"/>
              <a:cs typeface="Times New Roman"/>
            </a:endParaRPr>
          </a:p>
          <a:p>
            <a:pPr algn="ctr"/>
            <a:endParaRPr lang="en-US" sz="2800" b="1" u="sng" dirty="0">
              <a:latin typeface="Times New Roman"/>
              <a:cs typeface="Times New Roman"/>
            </a:endParaRPr>
          </a:p>
          <a:p>
            <a:pPr algn="ctr"/>
            <a:endParaRPr lang="en-US" sz="2800" b="1" u="sng" dirty="0">
              <a:latin typeface="Times New Roman"/>
              <a:cs typeface="Times New Roman"/>
            </a:endParaRPr>
          </a:p>
          <a:p>
            <a:pPr algn="just"/>
            <a:endParaRPr lang="en-US" sz="1400" dirty="0">
              <a:latin typeface="Times New Roman"/>
              <a:cs typeface="Times New Roman"/>
            </a:endParaRPr>
          </a:p>
          <a:p>
            <a:pPr algn="just"/>
            <a:endParaRPr lang="en-US" sz="1400" dirty="0">
              <a:latin typeface="Times New Roman"/>
              <a:cs typeface="Times New Roman"/>
            </a:endParaRPr>
          </a:p>
          <a:p>
            <a:pPr algn="just"/>
            <a:endParaRPr lang="en-US" sz="1400" dirty="0">
              <a:latin typeface="Times New Roman"/>
              <a:cs typeface="Times New Roman"/>
            </a:endParaRPr>
          </a:p>
          <a:p>
            <a:pPr algn="just"/>
            <a:endParaRPr lang="en-US" sz="1400" dirty="0">
              <a:latin typeface="Times New Roman"/>
              <a:cs typeface="Times New Roman"/>
            </a:endParaRPr>
          </a:p>
          <a:p>
            <a:pPr algn="just"/>
            <a:r>
              <a:rPr lang="en-US" dirty="0">
                <a:latin typeface="Times New Roman"/>
                <a:cs typeface="Times New Roman"/>
              </a:rPr>
              <a:t>There are multiple scripting languages in which web pages can be created. We worked on ASP.NET since ASP.NET is a basic implementation of the .NET Framework over variety of Internet services and the websites and they run on the same server. Majority of existing companies continue to use ASP.NET as it gives an individual greater independence and control over a variety of elements that make web pages. What made ASP.NET ideal for COMPLAINT MANAGEMENT is the fact that ASP.NET is economical, provides higher scalability options and has provisions for inbuilt security features such as authorization and authentication along with a plethora of others.</a:t>
            </a:r>
            <a:endParaRPr lang="en-US" dirty="0"/>
          </a:p>
        </p:txBody>
      </p:sp>
      <p:pic>
        <p:nvPicPr>
          <p:cNvPr id="5" name="Picture 5">
            <a:extLst>
              <a:ext uri="{FF2B5EF4-FFF2-40B4-BE49-F238E27FC236}">
                <a16:creationId xmlns:a16="http://schemas.microsoft.com/office/drawing/2014/main" id="{AA8DE018-2E93-4BBD-98C2-D4FCC810C428}"/>
              </a:ext>
            </a:extLst>
          </p:cNvPr>
          <p:cNvPicPr>
            <a:picLocks noChangeAspect="1"/>
          </p:cNvPicPr>
          <p:nvPr/>
        </p:nvPicPr>
        <p:blipFill rotWithShape="1">
          <a:blip r:embed="rId2"/>
          <a:srcRect r="441" b="82711"/>
          <a:stretch/>
        </p:blipFill>
        <p:spPr>
          <a:xfrm>
            <a:off x="539448" y="153911"/>
            <a:ext cx="8183110" cy="1065664"/>
          </a:xfrm>
          <a:prstGeom prst="rect">
            <a:avLst/>
          </a:prstGeom>
        </p:spPr>
      </p:pic>
      <p:pic>
        <p:nvPicPr>
          <p:cNvPr id="7" name="Picture 7">
            <a:extLst>
              <a:ext uri="{FF2B5EF4-FFF2-40B4-BE49-F238E27FC236}">
                <a16:creationId xmlns:a16="http://schemas.microsoft.com/office/drawing/2014/main" id="{2CEF43D8-0594-4D9E-8FCA-8EB7CCDF20A0}"/>
              </a:ext>
            </a:extLst>
          </p:cNvPr>
          <p:cNvPicPr>
            <a:picLocks noChangeAspect="1"/>
          </p:cNvPicPr>
          <p:nvPr/>
        </p:nvPicPr>
        <p:blipFill>
          <a:blip r:embed="rId3"/>
          <a:stretch>
            <a:fillRect/>
          </a:stretch>
        </p:blipFill>
        <p:spPr>
          <a:xfrm>
            <a:off x="2184400" y="1314220"/>
            <a:ext cx="4884055" cy="2620895"/>
          </a:xfrm>
          <a:prstGeom prst="rect">
            <a:avLst/>
          </a:prstGeom>
        </p:spPr>
      </p:pic>
    </p:spTree>
    <p:extLst>
      <p:ext uri="{BB962C8B-B14F-4D97-AF65-F5344CB8AC3E}">
        <p14:creationId xmlns:p14="http://schemas.microsoft.com/office/powerpoint/2010/main" val="1514855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5335F9-CE78-426B-9C56-D792637DE6E0}"/>
              </a:ext>
            </a:extLst>
          </p:cNvPr>
          <p:cNvSpPr txBox="1"/>
          <p:nvPr/>
        </p:nvSpPr>
        <p:spPr>
          <a:xfrm>
            <a:off x="604762" y="2740780"/>
            <a:ext cx="8212666" cy="31393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imes New Roman"/>
                <a:cs typeface="Segoe UI"/>
              </a:rPr>
              <a:t>The user has to first register himself/herself by clicking on Sign up button and filling all the required details. After verified by the admin, the user can log in to the website by entering their respective email id and password entered during registration time. After log in, user can register their complaint and check the status of it by clicking on All Complaints button. ​</a:t>
            </a:r>
          </a:p>
          <a:p>
            <a:pPr algn="just"/>
            <a:endParaRPr lang="en-US" dirty="0">
              <a:latin typeface="Times New Roman"/>
              <a:cs typeface="Segoe UI"/>
            </a:endParaRPr>
          </a:p>
          <a:p>
            <a:pPr algn="just"/>
            <a:r>
              <a:rPr lang="en-US" dirty="0">
                <a:latin typeface="Times New Roman"/>
                <a:cs typeface="Segoe UI"/>
              </a:rPr>
              <a:t>Beside user page, there is admin log in, who is authorized to view all complaints and manage the status of complaints. Administrator authorize a user after registration. On home page there is contact option also in which, the details of the person to be contacted is given in the case of any trouble.​</a:t>
            </a:r>
            <a:endParaRPr lang="en-US" dirty="0">
              <a:latin typeface="Times New Roman"/>
              <a:cs typeface="Times New Roman"/>
            </a:endParaRPr>
          </a:p>
          <a:p>
            <a:pPr algn="just"/>
            <a:endParaRPr lang="en-US">
              <a:latin typeface="Times New Roman"/>
              <a:cs typeface="Times New Roman"/>
            </a:endParaRPr>
          </a:p>
        </p:txBody>
      </p:sp>
      <p:pic>
        <p:nvPicPr>
          <p:cNvPr id="3" name="Picture 3">
            <a:extLst>
              <a:ext uri="{FF2B5EF4-FFF2-40B4-BE49-F238E27FC236}">
                <a16:creationId xmlns:a16="http://schemas.microsoft.com/office/drawing/2014/main" id="{0382D7BE-0304-40D4-94F4-0345CA9DE025}"/>
              </a:ext>
            </a:extLst>
          </p:cNvPr>
          <p:cNvPicPr>
            <a:picLocks noChangeAspect="1"/>
          </p:cNvPicPr>
          <p:nvPr/>
        </p:nvPicPr>
        <p:blipFill rotWithShape="1">
          <a:blip r:embed="rId2"/>
          <a:srcRect t="54104" r="196"/>
          <a:stretch/>
        </p:blipFill>
        <p:spPr>
          <a:xfrm>
            <a:off x="1446590" y="519671"/>
            <a:ext cx="6154067" cy="1488106"/>
          </a:xfrm>
          <a:prstGeom prst="rect">
            <a:avLst/>
          </a:prstGeom>
        </p:spPr>
      </p:pic>
    </p:spTree>
    <p:extLst>
      <p:ext uri="{BB962C8B-B14F-4D97-AF65-F5344CB8AC3E}">
        <p14:creationId xmlns:p14="http://schemas.microsoft.com/office/powerpoint/2010/main" val="29731122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160</cp:revision>
  <dcterms:created xsi:type="dcterms:W3CDTF">1601-01-01T00:00:00Z</dcterms:created>
  <dcterms:modified xsi:type="dcterms:W3CDTF">2018-09-13T20:23:04Z</dcterms:modified>
</cp:coreProperties>
</file>